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5" r:id="rId4"/>
    <p:sldId id="261" r:id="rId5"/>
    <p:sldId id="262" r:id="rId6"/>
    <p:sldId id="264" r:id="rId7"/>
    <p:sldId id="257" r:id="rId8"/>
    <p:sldId id="270" r:id="rId9"/>
    <p:sldId id="271" r:id="rId10"/>
    <p:sldId id="273" r:id="rId11"/>
    <p:sldId id="274" r:id="rId12"/>
    <p:sldId id="278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iChen Wong" initials="BW" lastIdx="5" clrIdx="0">
    <p:extLst>
      <p:ext uri="{19B8F6BF-5375-455C-9EA6-DF929625EA0E}">
        <p15:presenceInfo xmlns:p15="http://schemas.microsoft.com/office/powerpoint/2012/main" userId="da7982462731c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15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5T22:09:53.212" idx="1">
    <p:pos x="3642" y="2702"/>
    <p:text>谐振腔采用平凹腔结构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09597-8DCA-480C-9D73-D3FED56F0DE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D0C97-F1F0-443D-BDA6-018778B6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各位评委老师好，我是王北辰，我的题目是基于钕离子掺杂的钒酸盐混晶激光器特性研究，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30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下面是重复频率和脉冲宽度随泵浦功率的变化。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7.35 W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泵浦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功率下得到了最大重复频率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30.2 kHz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8.07 W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泵浦功率下得到了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2.75 ns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的最短脉宽输出。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4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通过计算得到单脉冲能量和峰值功率。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当入射泵浦功率为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8.07 W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时得到最大的单脉冲能量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22.4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μJ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，对应的峰值功率为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8.15 kW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1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、研究展望。近年来，新型二维材料发展迅速，过度金属硫化物，拓扑绝缘体，黑鳞等二维材料被验证具有饱和吸收特性，能够用于激光器调</a:t>
            </a:r>
            <a:r>
              <a:rPr lang="en-US" altLang="zh-CN" dirty="0"/>
              <a:t>Q</a:t>
            </a:r>
            <a:r>
              <a:rPr lang="zh-CN" altLang="en-US" dirty="0"/>
              <a:t>操作。本研究可以进一步尝试不同的饱和吸收体，探索更好的实验结果。争取脉冲宽度达到次钠秒量级，脉冲能量达到百微焦量级。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3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我将分为五个部分进行讲解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意义。峰值功率和脉冲宽度是激光器的两项重要属性。高峰值功率的激光应用于国防领域，研发出的大功率激光武器能够在短时间内击穿导弹、无人机，捍卫领土主权。也可以应用于工业加工，比如加工镜片等精密器件，能有效提高生产速度。短脉冲的激光在生物医学方面有极大的需求和广泛的应用，比如杀死体内寄生的真菌和定向消除癌细胞。基于自强求富的实际需求，提高峰值功率和缩短脉冲宽度变成了激光器研究的重点方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0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、本次工作中的创新。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我们采用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钒酸盐混晶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掺钕泛酸镧钇镥作为激光器的固体增益介质时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，因为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钒酸盐基质中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三种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不同的</a:t>
            </a: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阳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离子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这三种不同</a:t>
            </a: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的离子之间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大差异，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差异能够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形成晶格缺陷，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使激活离子钕的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能级分裂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加剧，加宽了吸收谱线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使激活离子钕能够吸收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更多频率光子的能量。综上所述，选用有较宽吸收谱线的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钒酸盐混晶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能够有效增加激光能量。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3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、研究成果，我们首次实现了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Nd:LuYLaVO</a:t>
            </a:r>
            <a:r>
              <a:rPr lang="en-US" altLang="zh-CN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固体激光器的调</a:t>
            </a:r>
            <a:r>
              <a:rPr lang="en-US" altLang="zh-CN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操作，并得到了稳定的脉冲序列，如图所示</a:t>
            </a:r>
            <a:endParaRPr lang="en-US" altLang="zh-CN" sz="12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3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最终获得了千瓦量级的峰值功率和纳秒量级的短脉冲激光输出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02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、工作内容展示，左边是激光器装置示意图，固体增益介质是钒酸盐混晶掺钕泛酸镧钇镥，泵浦光源采用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808 nm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光纤耦合的半导体激光器，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谐振腔采用使用平凹腔结构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，砷化镓是可饱和吸收体，在谐振腔内插入砷化镓能实现调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操作。右图是装置实拍图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4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首先进行了激光器连续输出实验。能产生连续激光输出的阈值泵浦功率为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0.38 W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，激光输出功率随着泵浦功率的增加而提高。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8.07 W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的泵浦功率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0.768 W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的最大连续输出功率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测得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激光的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中心波长为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1064.4 nm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，半高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宽度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0.89 nm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8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在谐振腔内插入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GaAs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薄片，进行被动调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实验。能产生脉冲激光输出的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泵浦阈值为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3.83 W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8.07 W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的泵浦下获得最大的平均输出功率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0.421 W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0C97-F1F0-443D-BDA6-018778B6DC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3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A699E-26C8-476E-82F4-6AC80DD12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E41A6F-48C7-4F11-A53A-5803865EF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69931A-3187-44EC-8690-672BD258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30D15C-6B88-4013-AAC2-7519C469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318F3-8CEA-4BE6-B452-C2BCCE1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8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7E72D-A60E-4420-B202-507F9A01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70E6D6-EA3D-4892-A5EA-45E86D27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BB9F4-8185-42EE-BCFA-C0B52F84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C44017-106B-4CA0-892A-EB0B6C3B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62045-B604-4645-B42E-2C38817E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959F72-0E91-42C7-B9A7-97FCEDF23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62E5F7-241B-4A93-9838-D8CDD8B70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8E9F1-E171-47A0-9701-D50B4CAE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B45FC6-8E22-4F0C-A675-0EF82BA5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EB496F-2B5A-4277-A3F9-5D9E81D9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C6171-29A6-4EEA-9C58-CE70AE4E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3264-4817-44D3-9731-50463E54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8DE2A7-DC9D-4C4F-BEDE-570D09AB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51870-9B20-41EF-96FB-F38E922B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A8557B-7C9F-4C4E-898B-301F84A6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36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AE288-0F54-4348-BF67-5CA4D176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A521B9-0C9D-4829-833A-3104CED7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FB20D-5303-4D6F-B67D-F2E3271D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57C6F-4815-4A4E-BF32-A5A9C4D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0784C-533C-4A13-B092-4CB8842C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9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9842E-CBAC-4E2F-914E-35574A14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5E845-EA7D-4E77-B4A5-F0D9748CF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79D162-9F3A-499A-918E-566E5EEC2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37119-7A79-434E-A06C-157F3D6A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25CE6-C60B-4136-8D45-5AAA9FA9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276A3-8732-4A72-BE6B-BF9E29BF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7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38560-FD36-48E3-B989-CD47DD17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5E664B-749D-4163-87F6-C79F1B1AB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B643EA-7918-43E6-9972-B3CB7BA31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AA1C6D-E09B-4D3A-8586-A8678414B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1979DC-A1BB-4F18-AD1F-5CCEE946B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45A478-3C01-45BA-9B7B-9A8CA67C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65C7DE-673A-4223-8B2E-A933C2CC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950548-AF29-487A-B56A-EEC65AFC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0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9DE62-0329-4C45-9F82-339DFB6A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BFB6E9-5E59-440D-A74A-A23823E2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203A42-1CB1-4EB3-8899-02473E53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538031-9F32-4904-9DC1-7C1E5A11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2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6B0E5A-139B-44C7-B1C4-A458BE58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CD04B8-A8F4-4979-B5EE-A7AE99A0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4C7E2F-2D78-4773-A506-81395063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02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9886E-51CB-4A45-BED9-F6EF4559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D15F34-9539-4F29-8028-7FF31448E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0F10B-5829-4451-AB2E-F276D1817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B4496B-4982-4669-A24D-39704187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1459A7-04AA-4C16-B192-A34905F7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E58F9A-F1BD-4257-B3C2-728C0E49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6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41B62-C069-4EFC-8BE4-914EB06E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BC71CE-030E-4F8A-A3E1-CDF060E3C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23EF21-F74A-4423-B923-5A9886011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211806-C426-4B1E-B830-05CB7DA3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A5A290-F8E6-457C-AF95-CBC0DFF5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E52149-7845-4312-9C53-9DD03683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80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2205CA-4252-411C-8453-1BBFD6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21375-E6E5-4450-BC81-7E7CFA281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CCC41-9921-4DC8-9E31-04C0C9DC9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1ECD-8B4A-42C0-B30A-54E2750CF6A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01178-F65F-439E-BDBC-865991D4A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29FD2-DF05-497F-8196-E81594CA4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B5968-6D5C-4257-BF13-82446900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7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D7750-FC5E-4E3A-8519-177386F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1399435"/>
            <a:ext cx="9144000" cy="1299423"/>
          </a:xfrm>
        </p:spPr>
        <p:txBody>
          <a:bodyPr>
            <a:normAutofit fontScale="90000"/>
          </a:bodyPr>
          <a:lstStyle/>
          <a:p>
            <a:pPr indent="-8255">
              <a:spcBef>
                <a:spcPts val="780"/>
              </a:spcBef>
              <a:spcAft>
                <a:spcPts val="780"/>
              </a:spcAft>
            </a:pP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lang="en-US" altLang="zh-CN" sz="31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D7141-215A-447E-B9D4-614FE5F61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基于钕离子掺杂的钒酸盐混晶</a:t>
            </a:r>
            <a:endParaRPr lang="en-US" altLang="zh-CN" sz="4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4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激光器特性研究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ED39D-85DC-410B-8100-DD4684E94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6" b="29206"/>
          <a:stretch>
            <a:fillRect/>
          </a:stretch>
        </p:blipFill>
        <p:spPr>
          <a:xfrm>
            <a:off x="103712" y="281186"/>
            <a:ext cx="2840576" cy="8354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D9D579-D27F-4FDD-80C1-5FA44656D7BE}"/>
              </a:ext>
            </a:extLst>
          </p:cNvPr>
          <p:cNvSpPr txBox="1"/>
          <p:nvPr/>
        </p:nvSpPr>
        <p:spPr>
          <a:xfrm>
            <a:off x="8648700" y="5196427"/>
            <a:ext cx="3695700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答  辩 人：  王  北  辰  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    2022.06.01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5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3"/>
    </mc:Choice>
    <mc:Fallback xmlns="">
      <p:transition spd="slow" advTm="160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descr="Project Path: &#10;PE Folder: //&#10;Short Name: Graph4">
            <a:extLst>
              <a:ext uri="{FF2B5EF4-FFF2-40B4-BE49-F238E27FC236}">
                <a16:creationId xmlns:a16="http://schemas.microsoft.com/office/drawing/2014/main" id="{6FA02D8E-CAFC-4474-B967-C61807956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943324"/>
              </p:ext>
            </p:extLst>
          </p:nvPr>
        </p:nvGraphicFramePr>
        <p:xfrm>
          <a:off x="1902532" y="102360"/>
          <a:ext cx="7809821" cy="5975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对象 1" descr="Project Path: &#10;PE Folder: //&#10;Short Name: Graph4">
                        <a:extLst>
                          <a:ext uri="{FF2B5EF4-FFF2-40B4-BE49-F238E27FC236}">
                            <a16:creationId xmlns:a16="http://schemas.microsoft.com/office/drawing/2014/main" id="{DF34904E-5571-4529-8577-1117D0276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2532" y="102360"/>
                        <a:ext cx="7809821" cy="5975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B3764EF-0909-4F2F-91CB-817E29BD8CF2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04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0B6B48-420D-4B58-BA15-A21EB40B5FA5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1ECE1-180C-472A-B2D5-C38306376AE9}"/>
              </a:ext>
            </a:extLst>
          </p:cNvPr>
          <p:cNvSpPr txBox="1"/>
          <p:nvPr/>
        </p:nvSpPr>
        <p:spPr>
          <a:xfrm>
            <a:off x="954047" y="5847464"/>
            <a:ext cx="485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PPR = 30.2 kHz  at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pump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7.35 W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C3430A-42B7-41E4-9DFC-6E0394D394E5}"/>
              </a:ext>
            </a:extLst>
          </p:cNvPr>
          <p:cNvSpPr txBox="1"/>
          <p:nvPr/>
        </p:nvSpPr>
        <p:spPr>
          <a:xfrm>
            <a:off x="6900421" y="5847464"/>
            <a:ext cx="471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2.75 ns  at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pump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8.07 W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4ABB20-0E4C-46FE-BB0C-80EE7F238D0A}"/>
              </a:ext>
            </a:extLst>
          </p:cNvPr>
          <p:cNvSpPr txBox="1"/>
          <p:nvPr/>
        </p:nvSpPr>
        <p:spPr>
          <a:xfrm>
            <a:off x="10929768" y="237938"/>
            <a:ext cx="215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PQS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628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0"/>
    </mc:Choice>
    <mc:Fallback xmlns="">
      <p:transition spd="slow" advTm="334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descr="Project Path: D:\Users\WongBeiChen\Documents\OriginLab\User Files\实验数据\NdLuYLaVO4GaAs\50凹OM\Q图像.opju&#10;PE Folder: /Q图像/Folder1/&#10;Short Name: Graph3">
            <a:extLst>
              <a:ext uri="{FF2B5EF4-FFF2-40B4-BE49-F238E27FC236}">
                <a16:creationId xmlns:a16="http://schemas.microsoft.com/office/drawing/2014/main" id="{CD732810-A185-4D6B-9461-D8934A1AC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28262"/>
              </p:ext>
            </p:extLst>
          </p:nvPr>
        </p:nvGraphicFramePr>
        <p:xfrm>
          <a:off x="1974119" y="115525"/>
          <a:ext cx="7666647" cy="5866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对象 1" descr="Project Path: D:\Users\WongBeiChen\Documents\OriginLab\User Files\实验数据\NdLuYLaVO4GaAs\50凹OM\Q图像.opju&#10;PE Folder: /Q图像/Folder1/&#10;Short Name: Graph3">
                        <a:extLst>
                          <a:ext uri="{FF2B5EF4-FFF2-40B4-BE49-F238E27FC236}">
                            <a16:creationId xmlns:a16="http://schemas.microsoft.com/office/drawing/2014/main" id="{ADF0B499-A2FB-4B63-A51A-D6CCD1B6BD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4119" y="115525"/>
                        <a:ext cx="7666647" cy="5866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453F75A-9DAC-420E-B692-5E07AF479372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04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FC9533-5304-44EF-91B9-58FD58E05036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684EF2-525F-468E-9B17-D6E6010960EE}"/>
              </a:ext>
            </a:extLst>
          </p:cNvPr>
          <p:cNvSpPr txBox="1"/>
          <p:nvPr/>
        </p:nvSpPr>
        <p:spPr>
          <a:xfrm>
            <a:off x="954047" y="5847464"/>
            <a:ext cx="485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22.4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μJ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at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pump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8.07 W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BCFF4-95E7-47EB-A167-073F5629C815}"/>
              </a:ext>
            </a:extLst>
          </p:cNvPr>
          <p:cNvSpPr txBox="1"/>
          <p:nvPr/>
        </p:nvSpPr>
        <p:spPr>
          <a:xfrm>
            <a:off x="6900421" y="5847464"/>
            <a:ext cx="471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8.15 kW  at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pump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8.07 W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E1FF8-8D6B-4255-B05A-276D6825536F}"/>
              </a:ext>
            </a:extLst>
          </p:cNvPr>
          <p:cNvSpPr txBox="1"/>
          <p:nvPr/>
        </p:nvSpPr>
        <p:spPr>
          <a:xfrm>
            <a:off x="10929768" y="237938"/>
            <a:ext cx="215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PQS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890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0"/>
    </mc:Choice>
    <mc:Fallback xmlns="">
      <p:transition spd="slow" advTm="1818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1107D2C-36E3-4FB6-AD94-0871CF9A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6" y="1962655"/>
            <a:ext cx="2691458" cy="39983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F8AE25-E9EA-42C1-8BD3-9F2AA8FA7B41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05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78649F-357A-4CD9-9A0E-4EAB0908D1E7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展望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9CA99A-8945-41B7-AA10-ADEB8C1543D5}"/>
              </a:ext>
            </a:extLst>
          </p:cNvPr>
          <p:cNvSpPr txBox="1"/>
          <p:nvPr/>
        </p:nvSpPr>
        <p:spPr>
          <a:xfrm>
            <a:off x="0" y="6176867"/>
            <a:ext cx="3959258" cy="56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206226-9DAA-43A3-9E72-BEC35C5E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78" y="3925863"/>
            <a:ext cx="3074292" cy="24728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49C146-49CB-441D-85B2-BF819183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3" y="1078621"/>
            <a:ext cx="3408443" cy="22436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219D04-6794-4EF2-AED0-1774B18AD401}"/>
              </a:ext>
            </a:extLst>
          </p:cNvPr>
          <p:cNvSpPr txBox="1"/>
          <p:nvPr/>
        </p:nvSpPr>
        <p:spPr>
          <a:xfrm>
            <a:off x="8839352" y="2538829"/>
            <a:ext cx="4764888" cy="243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0.1 ns</a:t>
            </a:r>
          </a:p>
          <a:p>
            <a:pPr>
              <a:lnSpc>
                <a:spcPct val="150000"/>
              </a:lnSpc>
            </a:pPr>
            <a:r>
              <a:rPr lang="en-US" altLang="zh-C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5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μJ</a:t>
            </a:r>
            <a:endParaRPr lang="zh-CN" altLang="en-US" sz="5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718E8E-4745-458F-A20A-34F1DDD8503B}"/>
              </a:ext>
            </a:extLst>
          </p:cNvPr>
          <p:cNvSpPr txBox="1"/>
          <p:nvPr/>
        </p:nvSpPr>
        <p:spPr>
          <a:xfrm>
            <a:off x="883920" y="3429000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TMDs</a:t>
            </a:r>
            <a:endParaRPr lang="zh-CN" altLang="en-US" sz="24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2DB1C2-FDE8-4029-98BD-C4A191CCF6FE}"/>
              </a:ext>
            </a:extLst>
          </p:cNvPr>
          <p:cNvSpPr txBox="1"/>
          <p:nvPr/>
        </p:nvSpPr>
        <p:spPr>
          <a:xfrm>
            <a:off x="4774245" y="5985658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BFB9F1-7203-4BFA-815D-2001AF0003A7}"/>
              </a:ext>
            </a:extLst>
          </p:cNvPr>
          <p:cNvSpPr txBox="1"/>
          <p:nvPr/>
        </p:nvSpPr>
        <p:spPr>
          <a:xfrm>
            <a:off x="1310944" y="641697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B85DF9-BDD7-4020-A17F-5B71CC02527E}"/>
              </a:ext>
            </a:extLst>
          </p:cNvPr>
          <p:cNvSpPr txBox="1"/>
          <p:nvPr/>
        </p:nvSpPr>
        <p:spPr>
          <a:xfrm>
            <a:off x="4988560" y="1054478"/>
            <a:ext cx="221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2D  SA</a:t>
            </a:r>
            <a:endParaRPr lang="zh-CN" altLang="en-US" sz="32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8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6A8B94-F5DB-4286-B698-AA189FD6AA13}"/>
              </a:ext>
            </a:extLst>
          </p:cNvPr>
          <p:cNvSpPr txBox="1"/>
          <p:nvPr/>
        </p:nvSpPr>
        <p:spPr>
          <a:xfrm>
            <a:off x="2480820" y="3044279"/>
            <a:ext cx="7230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 老 师 批 评 指 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ADC3FF-14E0-4111-B1BA-3A485FB12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6" b="29206"/>
          <a:stretch>
            <a:fillRect/>
          </a:stretch>
        </p:blipFill>
        <p:spPr>
          <a:xfrm>
            <a:off x="103712" y="281186"/>
            <a:ext cx="2840576" cy="8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4"/>
    </mc:Choice>
    <mc:Fallback xmlns="">
      <p:transition spd="slow" advTm="201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1875AEA-A6FF-4A2E-8E86-89FF0566EA3C}"/>
              </a:ext>
            </a:extLst>
          </p:cNvPr>
          <p:cNvSpPr txBox="1"/>
          <p:nvPr/>
        </p:nvSpPr>
        <p:spPr>
          <a:xfrm>
            <a:off x="1864299" y="1237129"/>
            <a:ext cx="11295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E894CB-ED06-413B-B34A-32D9F9862DF4}"/>
              </a:ext>
            </a:extLst>
          </p:cNvPr>
          <p:cNvSpPr/>
          <p:nvPr/>
        </p:nvSpPr>
        <p:spPr>
          <a:xfrm>
            <a:off x="551329" y="510987"/>
            <a:ext cx="3523130" cy="5836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6643B7-920C-42EA-B03F-32B181AB3A06}"/>
              </a:ext>
            </a:extLst>
          </p:cNvPr>
          <p:cNvSpPr txBox="1"/>
          <p:nvPr/>
        </p:nvSpPr>
        <p:spPr>
          <a:xfrm>
            <a:off x="1699159" y="1225179"/>
            <a:ext cx="145983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1D062B-82AC-480A-88C3-98F2993D60CB}"/>
              </a:ext>
            </a:extLst>
          </p:cNvPr>
          <p:cNvSpPr txBox="1"/>
          <p:nvPr/>
        </p:nvSpPr>
        <p:spPr>
          <a:xfrm>
            <a:off x="68039" y="565851"/>
            <a:ext cx="1538883" cy="6064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>
                    <a:lumMod val="95000"/>
                    <a:alpha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 Unicode MS" panose="020B0604020202020204" pitchFamily="34" charset="-122"/>
              </a:rPr>
              <a:t>CONTENT</a:t>
            </a:r>
            <a:endParaRPr lang="zh-CN" altLang="en-US" sz="8800" b="1" dirty="0">
              <a:solidFill>
                <a:schemeClr val="bg1">
                  <a:lumMod val="95000"/>
                  <a:alpha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884388-B11A-4E8D-8193-D799C4416BFA}"/>
              </a:ext>
            </a:extLst>
          </p:cNvPr>
          <p:cNvGrpSpPr/>
          <p:nvPr/>
        </p:nvGrpSpPr>
        <p:grpSpPr>
          <a:xfrm>
            <a:off x="4557749" y="1033436"/>
            <a:ext cx="1829163" cy="830997"/>
            <a:chOff x="4507408" y="952156"/>
            <a:chExt cx="1829163" cy="83099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01EFCED-9F3D-4BDB-9480-3D768092E7A9}"/>
                </a:ext>
              </a:extLst>
            </p:cNvPr>
            <p:cNvSpPr txBox="1"/>
            <p:nvPr/>
          </p:nvSpPr>
          <p:spPr>
            <a:xfrm>
              <a:off x="4507408" y="952156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zh-CN" altLang="en-US" sz="48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D8710D2-261F-4C08-A1C8-D09E6888EA96}"/>
                </a:ext>
              </a:extLst>
            </p:cNvPr>
            <p:cNvSpPr txBox="1"/>
            <p:nvPr/>
          </p:nvSpPr>
          <p:spPr>
            <a:xfrm>
              <a:off x="5331168" y="1101318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B59D2F-B605-4D70-86C6-4112C5D4E92A}"/>
              </a:ext>
            </a:extLst>
          </p:cNvPr>
          <p:cNvGrpSpPr/>
          <p:nvPr/>
        </p:nvGrpSpPr>
        <p:grpSpPr>
          <a:xfrm>
            <a:off x="5699312" y="1987698"/>
            <a:ext cx="1829161" cy="830997"/>
            <a:chOff x="4507410" y="1816566"/>
            <a:chExt cx="1829161" cy="83099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27DC66-E9CC-47ED-8895-C103FE6E8793}"/>
                </a:ext>
              </a:extLst>
            </p:cNvPr>
            <p:cNvSpPr txBox="1"/>
            <p:nvPr/>
          </p:nvSpPr>
          <p:spPr>
            <a:xfrm>
              <a:off x="4507410" y="1816566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zh-CN" altLang="en-US" sz="48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329447-CF23-4A84-AABC-8B67F1A5051E}"/>
                </a:ext>
              </a:extLst>
            </p:cNvPr>
            <p:cNvSpPr txBox="1"/>
            <p:nvPr/>
          </p:nvSpPr>
          <p:spPr>
            <a:xfrm>
              <a:off x="5331168" y="200484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创新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E9DCA4-BAFC-4112-AB95-C13A12250F7E}"/>
              </a:ext>
            </a:extLst>
          </p:cNvPr>
          <p:cNvGrpSpPr/>
          <p:nvPr/>
        </p:nvGrpSpPr>
        <p:grpSpPr>
          <a:xfrm>
            <a:off x="6894906" y="3003748"/>
            <a:ext cx="1829161" cy="830997"/>
            <a:chOff x="6429411" y="2791270"/>
            <a:chExt cx="1829161" cy="8309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9FD40D2-22EB-4B1B-9DB1-C914E877B9C2}"/>
                </a:ext>
              </a:extLst>
            </p:cNvPr>
            <p:cNvSpPr txBox="1"/>
            <p:nvPr/>
          </p:nvSpPr>
          <p:spPr>
            <a:xfrm>
              <a:off x="6429411" y="2791270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zh-CN" altLang="en-US" sz="48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8F465B-618B-432E-97C4-A864CDA863FB}"/>
                </a:ext>
              </a:extLst>
            </p:cNvPr>
            <p:cNvSpPr txBox="1"/>
            <p:nvPr/>
          </p:nvSpPr>
          <p:spPr>
            <a:xfrm>
              <a:off x="7253169" y="299385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成果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E379B7-A389-4FE5-A801-3C2D14AB0CD3}"/>
              </a:ext>
            </a:extLst>
          </p:cNvPr>
          <p:cNvGrpSpPr/>
          <p:nvPr/>
        </p:nvGrpSpPr>
        <p:grpSpPr>
          <a:xfrm>
            <a:off x="8117543" y="4025946"/>
            <a:ext cx="1847450" cy="830997"/>
            <a:chOff x="6429410" y="3620718"/>
            <a:chExt cx="1847450" cy="83099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192D6B-5388-4F56-8102-967E94AAC8A8}"/>
                </a:ext>
              </a:extLst>
            </p:cNvPr>
            <p:cNvSpPr txBox="1"/>
            <p:nvPr/>
          </p:nvSpPr>
          <p:spPr>
            <a:xfrm>
              <a:off x="6429410" y="3620718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zh-CN" altLang="en-US" sz="48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E527D9B-9776-4178-ACCD-24D0D37DBD41}"/>
                </a:ext>
              </a:extLst>
            </p:cNvPr>
            <p:cNvSpPr txBox="1"/>
            <p:nvPr/>
          </p:nvSpPr>
          <p:spPr>
            <a:xfrm>
              <a:off x="7271457" y="383157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E651B3-1391-4BE6-8210-49C2E1B77DCA}"/>
              </a:ext>
            </a:extLst>
          </p:cNvPr>
          <p:cNvGrpSpPr/>
          <p:nvPr/>
        </p:nvGrpSpPr>
        <p:grpSpPr>
          <a:xfrm>
            <a:off x="9392699" y="5020675"/>
            <a:ext cx="1829163" cy="830997"/>
            <a:chOff x="8671339" y="4451715"/>
            <a:chExt cx="1829163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3B2AB73-7A59-48B0-88F9-61D85C49FA05}"/>
                </a:ext>
              </a:extLst>
            </p:cNvPr>
            <p:cNvSpPr txBox="1"/>
            <p:nvPr/>
          </p:nvSpPr>
          <p:spPr>
            <a:xfrm>
              <a:off x="8671339" y="4451715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zh-CN" altLang="en-US" sz="48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94BDE3-4F23-46DB-8905-C00775C4512A}"/>
                </a:ext>
              </a:extLst>
            </p:cNvPr>
            <p:cNvSpPr txBox="1"/>
            <p:nvPr/>
          </p:nvSpPr>
          <p:spPr>
            <a:xfrm>
              <a:off x="9495099" y="461054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91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"/>
    </mc:Choice>
    <mc:Fallback xmlns="">
      <p:transition spd="slow" advTm="38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D2D0DD-71C2-4B27-82D6-4C668B186C0C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01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0B96CE-2AA6-437B-9450-D1391C06B521}"/>
              </a:ext>
            </a:extLst>
          </p:cNvPr>
          <p:cNvSpPr txBox="1"/>
          <p:nvPr/>
        </p:nvSpPr>
        <p:spPr>
          <a:xfrm>
            <a:off x="1133178" y="1505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C37729-E6EE-4DA0-9EB0-DBA95253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19" y="572191"/>
            <a:ext cx="4441407" cy="47783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B9B76C-97D1-4DE3-AC09-242374ED1971}"/>
              </a:ext>
            </a:extLst>
          </p:cNvPr>
          <p:cNvSpPr txBox="1"/>
          <p:nvPr/>
        </p:nvSpPr>
        <p:spPr>
          <a:xfrm>
            <a:off x="7458183" y="5581411"/>
            <a:ext cx="358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短脉冲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E4C15-2842-485E-A9D8-42F0BF22364F}"/>
              </a:ext>
            </a:extLst>
          </p:cNvPr>
          <p:cNvSpPr txBox="1"/>
          <p:nvPr/>
        </p:nvSpPr>
        <p:spPr>
          <a:xfrm>
            <a:off x="1513175" y="5812243"/>
            <a:ext cx="358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高峰值功率</a:t>
            </a:r>
          </a:p>
        </p:txBody>
      </p:sp>
      <p:pic>
        <p:nvPicPr>
          <p:cNvPr id="2052" name="Picture 4" descr="查看源图像">
            <a:extLst>
              <a:ext uri="{FF2B5EF4-FFF2-40B4-BE49-F238E27FC236}">
                <a16:creationId xmlns:a16="http://schemas.microsoft.com/office/drawing/2014/main" id="{1EF1B077-06CA-4738-94ED-CE7E3B05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1" y="3212487"/>
            <a:ext cx="4309169" cy="22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B6D68E-8B7D-43A8-BA2B-97B26ED7C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 t="24444" r="60425" b="50000"/>
          <a:stretch/>
        </p:blipFill>
        <p:spPr>
          <a:xfrm>
            <a:off x="4478102" y="1134416"/>
            <a:ext cx="1879601" cy="1752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714C49C-052D-4B22-931F-E472C3BB8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3704" r="44079" b="49309"/>
          <a:stretch/>
        </p:blipFill>
        <p:spPr>
          <a:xfrm>
            <a:off x="2443645" y="1085314"/>
            <a:ext cx="1879601" cy="18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47"/>
    </mc:Choice>
    <mc:Fallback xmlns="">
      <p:transition spd="slow" advTm="274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C2A45-6400-4EE1-B369-08DCDD32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305" y="5484696"/>
            <a:ext cx="3511944" cy="447866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钒酸盐混晶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FFF514-6707-4DAF-AD3E-7DAE90D0D59F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02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F03702-836A-4CFB-9DB0-8417197CEDA4}"/>
              </a:ext>
            </a:extLst>
          </p:cNvPr>
          <p:cNvSpPr txBox="1"/>
          <p:nvPr/>
        </p:nvSpPr>
        <p:spPr>
          <a:xfrm>
            <a:off x="1133178" y="1505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创新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CB6BC5-9C80-4103-AD34-22A2A6E257BC}"/>
              </a:ext>
            </a:extLst>
          </p:cNvPr>
          <p:cNvSpPr/>
          <p:nvPr/>
        </p:nvSpPr>
        <p:spPr>
          <a:xfrm>
            <a:off x="8810625" y="1457687"/>
            <a:ext cx="1665545" cy="6486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16E920-9CD5-436C-B787-166BCEF3DAE1}"/>
              </a:ext>
            </a:extLst>
          </p:cNvPr>
          <p:cNvSpPr/>
          <p:nvPr/>
        </p:nvSpPr>
        <p:spPr>
          <a:xfrm>
            <a:off x="11153775" y="1036206"/>
            <a:ext cx="85725" cy="1325563"/>
          </a:xfrm>
          <a:prstGeom prst="rect">
            <a:avLst/>
          </a:prstGeom>
          <a:noFill/>
          <a:ln w="508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FABD8F-E859-4585-88AA-40F5FA267E39}"/>
              </a:ext>
            </a:extLst>
          </p:cNvPr>
          <p:cNvSpPr/>
          <p:nvPr/>
        </p:nvSpPr>
        <p:spPr>
          <a:xfrm>
            <a:off x="8047293" y="1027906"/>
            <a:ext cx="85725" cy="1325563"/>
          </a:xfrm>
          <a:prstGeom prst="rect">
            <a:avLst/>
          </a:prstGeom>
          <a:noFill/>
          <a:ln w="50800"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1201EC-FC68-4E19-BE50-8635EB1F914E}"/>
              </a:ext>
            </a:extLst>
          </p:cNvPr>
          <p:cNvGrpSpPr/>
          <p:nvPr/>
        </p:nvGrpSpPr>
        <p:grpSpPr>
          <a:xfrm>
            <a:off x="8730326" y="450128"/>
            <a:ext cx="1826141" cy="871144"/>
            <a:chOff x="8650030" y="307253"/>
            <a:chExt cx="1826141" cy="871144"/>
          </a:xfrm>
          <a:noFill/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37658D3-FD4B-4FDC-9912-0986D55CB78B}"/>
                </a:ext>
              </a:extLst>
            </p:cNvPr>
            <p:cNvSpPr/>
            <p:nvPr/>
          </p:nvSpPr>
          <p:spPr>
            <a:xfrm>
              <a:off x="8650030" y="307253"/>
              <a:ext cx="1826141" cy="428085"/>
            </a:xfrm>
            <a:prstGeom prst="rect">
              <a:avLst/>
            </a:prstGeom>
            <a:grpFill/>
            <a:ln w="444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F7D1EF84-9EBB-413B-8A0D-E8BC03028CC3}"/>
                </a:ext>
              </a:extLst>
            </p:cNvPr>
            <p:cNvSpPr/>
            <p:nvPr/>
          </p:nvSpPr>
          <p:spPr>
            <a:xfrm>
              <a:off x="9444038" y="750312"/>
              <a:ext cx="238125" cy="428085"/>
            </a:xfrm>
            <a:prstGeom prst="downArrow">
              <a:avLst/>
            </a:prstGeom>
            <a:grpFill/>
            <a:ln w="444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3DCB01-746B-4285-8EAE-148369495052}"/>
              </a:ext>
            </a:extLst>
          </p:cNvPr>
          <p:cNvSpPr txBox="1"/>
          <p:nvPr/>
        </p:nvSpPr>
        <p:spPr>
          <a:xfrm>
            <a:off x="8810625" y="1520388"/>
            <a:ext cx="20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增益介质</a:t>
            </a: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97CC5B85-CE62-4112-8C8F-280F64DD8A50}"/>
              </a:ext>
            </a:extLst>
          </p:cNvPr>
          <p:cNvGrpSpPr/>
          <p:nvPr/>
        </p:nvGrpSpPr>
        <p:grpSpPr>
          <a:xfrm>
            <a:off x="796914" y="1950052"/>
            <a:ext cx="4152882" cy="2722865"/>
            <a:chOff x="647034" y="2106310"/>
            <a:chExt cx="4152882" cy="272286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3906206-0723-43E6-9FE1-D6B6B760BC47}"/>
                </a:ext>
              </a:extLst>
            </p:cNvPr>
            <p:cNvSpPr/>
            <p:nvPr/>
          </p:nvSpPr>
          <p:spPr>
            <a:xfrm>
              <a:off x="647034" y="2106310"/>
              <a:ext cx="4095750" cy="2722865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3176238-99D0-4D1D-A9C5-D01D19DC4F7A}"/>
                </a:ext>
              </a:extLst>
            </p:cNvPr>
            <p:cNvSpPr/>
            <p:nvPr/>
          </p:nvSpPr>
          <p:spPr>
            <a:xfrm>
              <a:off x="1684107" y="2273771"/>
              <a:ext cx="1010802" cy="87283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83A1B89-8160-473C-8599-21BCCFFBB212}"/>
                </a:ext>
              </a:extLst>
            </p:cNvPr>
            <p:cNvSpPr/>
            <p:nvPr/>
          </p:nvSpPr>
          <p:spPr>
            <a:xfrm>
              <a:off x="838200" y="3309463"/>
              <a:ext cx="1439352" cy="123731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7DA47B4-211C-4CD6-A212-9896E5113686}"/>
                </a:ext>
              </a:extLst>
            </p:cNvPr>
            <p:cNvSpPr/>
            <p:nvPr/>
          </p:nvSpPr>
          <p:spPr>
            <a:xfrm>
              <a:off x="3258691" y="2229493"/>
              <a:ext cx="1184056" cy="1076325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BCC63CB-1ED4-451D-99E4-45059802399E}"/>
                </a:ext>
              </a:extLst>
            </p:cNvPr>
            <p:cNvSpPr/>
            <p:nvPr/>
          </p:nvSpPr>
          <p:spPr>
            <a:xfrm>
              <a:off x="2694908" y="3393760"/>
              <a:ext cx="1362741" cy="115301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6166729-868B-4EE2-AC87-603A2547CD28}"/>
                </a:ext>
              </a:extLst>
            </p:cNvPr>
            <p:cNvSpPr txBox="1"/>
            <p:nvPr/>
          </p:nvSpPr>
          <p:spPr>
            <a:xfrm>
              <a:off x="1760781" y="2418885"/>
              <a:ext cx="1362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</a:t>
              </a:r>
              <a:r>
                <a:rPr lang="en-US" altLang="zh-CN" sz="32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3+</a:t>
              </a:r>
              <a:endParaRPr lang="zh-CN" altLang="en-U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854AE9B-B096-453C-849D-8DDE6C61E296}"/>
                </a:ext>
              </a:extLst>
            </p:cNvPr>
            <p:cNvSpPr txBox="1"/>
            <p:nvPr/>
          </p:nvSpPr>
          <p:spPr>
            <a:xfrm>
              <a:off x="3447745" y="2388811"/>
              <a:ext cx="13521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4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3+</a:t>
              </a:r>
              <a:endParaRPr lang="zh-CN" altLang="en-US" sz="4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9347EF2-062B-4505-BEBC-CAE855915476}"/>
                </a:ext>
              </a:extLst>
            </p:cNvPr>
            <p:cNvSpPr txBox="1"/>
            <p:nvPr/>
          </p:nvSpPr>
          <p:spPr>
            <a:xfrm>
              <a:off x="908568" y="3467742"/>
              <a:ext cx="18595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</a:t>
              </a:r>
              <a:r>
                <a:rPr lang="en-US" altLang="zh-CN" sz="5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3+</a:t>
              </a:r>
              <a:endParaRPr lang="zh-CN" altLang="en-US" sz="5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EC54415-621D-43CA-8607-764BA3BC9FA1}"/>
                </a:ext>
              </a:extLst>
            </p:cNvPr>
            <p:cNvSpPr txBox="1"/>
            <p:nvPr/>
          </p:nvSpPr>
          <p:spPr>
            <a:xfrm>
              <a:off x="2768122" y="3604935"/>
              <a:ext cx="16455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Nd</a:t>
              </a:r>
              <a:r>
                <a:rPr lang="en-US" altLang="zh-CN" sz="44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3+</a:t>
              </a:r>
              <a:endParaRPr lang="zh-CN" altLang="en-US" sz="4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DE41FE1-04E0-4FAB-91F6-1CF644108A00}"/>
              </a:ext>
            </a:extLst>
          </p:cNvPr>
          <p:cNvGrpSpPr/>
          <p:nvPr/>
        </p:nvGrpSpPr>
        <p:grpSpPr>
          <a:xfrm>
            <a:off x="6668282" y="3537392"/>
            <a:ext cx="3892686" cy="3082424"/>
            <a:chOff x="1082512" y="1691092"/>
            <a:chExt cx="6656894" cy="4704946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398850A-A9FE-4E91-9D3F-A1B9B5FBFB18}"/>
                </a:ext>
              </a:extLst>
            </p:cNvPr>
            <p:cNvCxnSpPr>
              <a:cxnSpLocks/>
            </p:cNvCxnSpPr>
            <p:nvPr/>
          </p:nvCxnSpPr>
          <p:spPr>
            <a:xfrm>
              <a:off x="1848465" y="2083271"/>
              <a:ext cx="5795346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BA10485-CD06-4A7C-8E5C-CD8CA8C88C19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62" y="5101472"/>
              <a:ext cx="580584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3C8C1C23-96FE-4204-9D09-E32AB8404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060" y="6070861"/>
              <a:ext cx="5795346" cy="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6ECF972A-9417-447C-85E9-ADF9A5075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139" y="2179888"/>
              <a:ext cx="0" cy="38909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64B579BE-701D-4B09-B3DE-0068F2DF7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3023" y="3793690"/>
              <a:ext cx="20911" cy="130778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A30B96D-DC94-46A2-AA8C-16DF69077495}"/>
                </a:ext>
              </a:extLst>
            </p:cNvPr>
            <p:cNvCxnSpPr>
              <a:cxnSpLocks/>
            </p:cNvCxnSpPr>
            <p:nvPr/>
          </p:nvCxnSpPr>
          <p:spPr>
            <a:xfrm>
              <a:off x="1939925" y="3743393"/>
              <a:ext cx="5795346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7DEDAEE6-B7C3-48F0-8FAD-C1CB881434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351753"/>
                </p:ext>
              </p:extLst>
            </p:nvPr>
          </p:nvGraphicFramePr>
          <p:xfrm>
            <a:off x="1082512" y="1691092"/>
            <a:ext cx="822488" cy="659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04560" imgH="241200" progId="Equation.DSMT4">
                    <p:embed/>
                  </p:oleObj>
                </mc:Choice>
                <mc:Fallback>
                  <p:oleObj name="Equation" r:id="rId3" imgW="304560" imgH="24120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C6978AF5-A959-4268-98A1-3CDC11A875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512" y="1691092"/>
                          <a:ext cx="822488" cy="65970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对象 94">
              <a:extLst>
                <a:ext uri="{FF2B5EF4-FFF2-40B4-BE49-F238E27FC236}">
                  <a16:creationId xmlns:a16="http://schemas.microsoft.com/office/drawing/2014/main" id="{DF56C949-67BF-4F49-8D34-C3BFE8EC8A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2893587"/>
                </p:ext>
              </p:extLst>
            </p:nvPr>
          </p:nvGraphicFramePr>
          <p:xfrm>
            <a:off x="1117437" y="3413539"/>
            <a:ext cx="822488" cy="659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4560" imgH="241200" progId="Equation.DSMT4">
                    <p:embed/>
                  </p:oleObj>
                </mc:Choice>
                <mc:Fallback>
                  <p:oleObj name="Equation" r:id="rId5" imgW="304560" imgH="2412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396C99AF-2046-4C7D-93C8-35A8DE9F63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437" y="3413539"/>
                          <a:ext cx="822488" cy="65970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对象 96">
              <a:extLst>
                <a:ext uri="{FF2B5EF4-FFF2-40B4-BE49-F238E27FC236}">
                  <a16:creationId xmlns:a16="http://schemas.microsoft.com/office/drawing/2014/main" id="{F1B4F396-444E-4985-B6BC-A17831EF70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7692637"/>
                </p:ext>
              </p:extLst>
            </p:nvPr>
          </p:nvGraphicFramePr>
          <p:xfrm>
            <a:off x="1084263" y="4772025"/>
            <a:ext cx="855662" cy="658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17160" imgH="241200" progId="Equation.DSMT4">
                    <p:embed/>
                  </p:oleObj>
                </mc:Choice>
                <mc:Fallback>
                  <p:oleObj name="Equation" r:id="rId7" imgW="317160" imgH="24120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E57745E2-6212-4838-9BE4-66F2A657BB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4772025"/>
                          <a:ext cx="855662" cy="6588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对象 97">
              <a:extLst>
                <a:ext uri="{FF2B5EF4-FFF2-40B4-BE49-F238E27FC236}">
                  <a16:creationId xmlns:a16="http://schemas.microsoft.com/office/drawing/2014/main" id="{8B456330-714D-4631-B427-5BE963BFFB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2673292"/>
                </p:ext>
              </p:extLst>
            </p:nvPr>
          </p:nvGraphicFramePr>
          <p:xfrm>
            <a:off x="1116013" y="5735638"/>
            <a:ext cx="788987" cy="66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91960" imgH="241200" progId="Equation.DSMT4">
                    <p:embed/>
                  </p:oleObj>
                </mc:Choice>
                <mc:Fallback>
                  <p:oleObj name="Equation" r:id="rId9" imgW="291960" imgH="24120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B9168AD2-7A0F-4FCE-9C05-1BA00128C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013" y="5735638"/>
                          <a:ext cx="788987" cy="660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对象 99">
              <a:extLst>
                <a:ext uri="{FF2B5EF4-FFF2-40B4-BE49-F238E27FC236}">
                  <a16:creationId xmlns:a16="http://schemas.microsoft.com/office/drawing/2014/main" id="{4B959D80-51C7-422E-A86F-B2AED421B9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7315685"/>
                </p:ext>
              </p:extLst>
            </p:nvPr>
          </p:nvGraphicFramePr>
          <p:xfrm>
            <a:off x="5297242" y="4510936"/>
            <a:ext cx="1569148" cy="593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45760" imgH="203040" progId="Equation.DSMT4">
                    <p:embed/>
                  </p:oleObj>
                </mc:Choice>
                <mc:Fallback>
                  <p:oleObj name="Equation" r:id="rId11" imgW="545760" imgH="20304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C4F8E88E-38EB-48E1-BC79-80AE631765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7242" y="4510936"/>
                          <a:ext cx="1569148" cy="59366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39FFE85-1345-42E9-A144-BF2EC1B25CCA}"/>
              </a:ext>
            </a:extLst>
          </p:cNvPr>
          <p:cNvCxnSpPr>
            <a:cxnSpLocks/>
          </p:cNvCxnSpPr>
          <p:nvPr/>
        </p:nvCxnSpPr>
        <p:spPr>
          <a:xfrm>
            <a:off x="7803796" y="3484125"/>
            <a:ext cx="2701272" cy="16378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780CF31C-E958-49BC-9AEC-A74C8CFB5263}"/>
              </a:ext>
            </a:extLst>
          </p:cNvPr>
          <p:cNvCxnSpPr/>
          <p:nvPr/>
        </p:nvCxnSpPr>
        <p:spPr>
          <a:xfrm>
            <a:off x="7576974" y="3639225"/>
            <a:ext cx="293237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189233CC-F89F-4344-A845-7DC38BFE7C4F}"/>
              </a:ext>
            </a:extLst>
          </p:cNvPr>
          <p:cNvCxnSpPr/>
          <p:nvPr/>
        </p:nvCxnSpPr>
        <p:spPr>
          <a:xfrm>
            <a:off x="7576974" y="3924623"/>
            <a:ext cx="293237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D624C46-3BEC-4D19-8587-7BB4EF5553F2}"/>
              </a:ext>
            </a:extLst>
          </p:cNvPr>
          <p:cNvCxnSpPr>
            <a:cxnSpLocks/>
          </p:cNvCxnSpPr>
          <p:nvPr/>
        </p:nvCxnSpPr>
        <p:spPr>
          <a:xfrm>
            <a:off x="7831970" y="4063300"/>
            <a:ext cx="2686139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95087771-ADAA-47D4-8C06-F6CAC2E09FF5}"/>
              </a:ext>
            </a:extLst>
          </p:cNvPr>
          <p:cNvCxnSpPr/>
          <p:nvPr/>
        </p:nvCxnSpPr>
        <p:spPr>
          <a:xfrm flipV="1">
            <a:off x="7380302" y="3484125"/>
            <a:ext cx="384478" cy="269368"/>
          </a:xfrm>
          <a:prstGeom prst="line">
            <a:avLst/>
          </a:prstGeom>
          <a:ln w="28575">
            <a:solidFill>
              <a:schemeClr val="dk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530DDFF-4EA6-4829-BAA0-F579FF136B21}"/>
              </a:ext>
            </a:extLst>
          </p:cNvPr>
          <p:cNvCxnSpPr>
            <a:cxnSpLocks/>
          </p:cNvCxnSpPr>
          <p:nvPr/>
        </p:nvCxnSpPr>
        <p:spPr>
          <a:xfrm>
            <a:off x="7329129" y="3786584"/>
            <a:ext cx="474667" cy="288921"/>
          </a:xfrm>
          <a:prstGeom prst="line">
            <a:avLst/>
          </a:prstGeom>
          <a:ln w="28575">
            <a:solidFill>
              <a:schemeClr val="dk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AEA7EC84-B231-4146-84C0-559B8409AAFA}"/>
              </a:ext>
            </a:extLst>
          </p:cNvPr>
          <p:cNvCxnSpPr>
            <a:cxnSpLocks/>
          </p:cNvCxnSpPr>
          <p:nvPr/>
        </p:nvCxnSpPr>
        <p:spPr>
          <a:xfrm flipH="1">
            <a:off x="4931418" y="2024010"/>
            <a:ext cx="3828458" cy="936423"/>
          </a:xfrm>
          <a:prstGeom prst="straightConnector1">
            <a:avLst/>
          </a:prstGeom>
          <a:ln w="508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F1A5FDD2-463B-46A2-8A1D-B316A187F508}"/>
              </a:ext>
            </a:extLst>
          </p:cNvPr>
          <p:cNvCxnSpPr>
            <a:cxnSpLocks/>
          </p:cNvCxnSpPr>
          <p:nvPr/>
        </p:nvCxnSpPr>
        <p:spPr>
          <a:xfrm>
            <a:off x="4207529" y="3792544"/>
            <a:ext cx="2454610" cy="767182"/>
          </a:xfrm>
          <a:prstGeom prst="straightConnector1">
            <a:avLst/>
          </a:prstGeom>
          <a:noFill/>
          <a:ln w="508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6AB9A47-A8F1-4FB5-8003-3C8B10B285BB}"/>
              </a:ext>
            </a:extLst>
          </p:cNvPr>
          <p:cNvSpPr txBox="1"/>
          <p:nvPr/>
        </p:nvSpPr>
        <p:spPr>
          <a:xfrm>
            <a:off x="1051316" y="4831196"/>
            <a:ext cx="3728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Nd:LuYLaVO</a:t>
            </a:r>
            <a:r>
              <a:rPr lang="en-US" altLang="zh-CN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27EFBE92-C2B1-4D64-85F2-66A665BA59A2}"/>
              </a:ext>
            </a:extLst>
          </p:cNvPr>
          <p:cNvSpPr txBox="1"/>
          <p:nvPr/>
        </p:nvSpPr>
        <p:spPr>
          <a:xfrm>
            <a:off x="7486650" y="4390516"/>
            <a:ext cx="203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μm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70"/>
    </mc:Choice>
    <mc:Fallback xmlns="">
      <p:transition spd="slow" advTm="821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7E281F68-5075-46F5-AC8C-2E6B54D62313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03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A7050-6CF4-4D2B-AA02-5C94DA14B71E}"/>
              </a:ext>
            </a:extLst>
          </p:cNvPr>
          <p:cNvSpPr txBox="1"/>
          <p:nvPr/>
        </p:nvSpPr>
        <p:spPr>
          <a:xfrm>
            <a:off x="1133178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77DF28-F0FC-4DF0-9793-517FDDBDE77F}"/>
              </a:ext>
            </a:extLst>
          </p:cNvPr>
          <p:cNvSpPr txBox="1"/>
          <p:nvPr/>
        </p:nvSpPr>
        <p:spPr>
          <a:xfrm>
            <a:off x="1133178" y="2290713"/>
            <a:ext cx="43551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首次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Nd:LuYLaVO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固体激光器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调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1B9E17B-404B-48A6-A17F-B53B7CB81D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6094" r="7819" b="5022"/>
          <a:stretch/>
        </p:blipFill>
        <p:spPr>
          <a:xfrm>
            <a:off x="5304617" y="1142861"/>
            <a:ext cx="6262072" cy="48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1"/>
    </mc:Choice>
    <mc:Fallback xmlns="">
      <p:transition spd="slow" advTm="261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45AF741-C65B-4C5C-B828-BB49FB67762A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03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6C51B0-ED64-48E9-A39B-A74A10597373}"/>
              </a:ext>
            </a:extLst>
          </p:cNvPr>
          <p:cNvSpPr txBox="1"/>
          <p:nvPr/>
        </p:nvSpPr>
        <p:spPr>
          <a:xfrm>
            <a:off x="1133178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65FE7-0F82-4B5F-A5B6-7744F5ED1A7C}"/>
              </a:ext>
            </a:extLst>
          </p:cNvPr>
          <p:cNvSpPr txBox="1"/>
          <p:nvPr/>
        </p:nvSpPr>
        <p:spPr>
          <a:xfrm>
            <a:off x="6847841" y="2951945"/>
            <a:ext cx="507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 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峰值功率  </a:t>
            </a:r>
            <a:r>
              <a:rPr lang="en-US" altLang="zh-CN" sz="3200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kW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  </a:t>
            </a:r>
          </a:p>
          <a:p>
            <a:pPr algn="just"/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纳秒 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量级短脉冲宽度  </a:t>
            </a:r>
            <a:r>
              <a:rPr lang="en-US" altLang="zh-CN" sz="3200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151D5F-666A-4A1E-99BE-2B1299BA6A90}"/>
              </a:ext>
            </a:extLst>
          </p:cNvPr>
          <p:cNvSpPr txBox="1"/>
          <p:nvPr/>
        </p:nvSpPr>
        <p:spPr>
          <a:xfrm>
            <a:off x="2270290" y="5896425"/>
            <a:ext cx="3728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Nd:LuYLaVO</a:t>
            </a:r>
            <a:r>
              <a:rPr lang="en-US" altLang="zh-CN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 descr="Project Path: D:\Users\WongBeiChen\Documents\OriginLab\User Files\实验数据\NdLuYLaVO4GaAs\50凹OM\q.opju&#10;PE Folder: /q/20A/&#10;Short Name: ns23598">
            <a:extLst>
              <a:ext uri="{FF2B5EF4-FFF2-40B4-BE49-F238E27FC236}">
                <a16:creationId xmlns:a16="http://schemas.microsoft.com/office/drawing/2014/main" id="{35204AF1-5049-4C4B-B084-FD848EC4A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357562"/>
              </p:ext>
            </p:extLst>
          </p:nvPr>
        </p:nvGraphicFramePr>
        <p:xfrm>
          <a:off x="580287" y="593982"/>
          <a:ext cx="7108814" cy="543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对象 1" descr="Project Path: D:\Users\WongBeiChen\Documents\OriginLab\User Files\实验数据\NdLuYLaVO4GaAs\50凹OM\q.opju&#10;PE Folder: /q/20A/&#10;Short Name: ns23598">
                        <a:extLst>
                          <a:ext uri="{FF2B5EF4-FFF2-40B4-BE49-F238E27FC236}">
                            <a16:creationId xmlns:a16="http://schemas.microsoft.com/office/drawing/2014/main" id="{A4D2561A-1310-4D19-957A-46F7B4085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287" y="593982"/>
                        <a:ext cx="7108814" cy="5439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55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9"/>
    </mc:Choice>
    <mc:Fallback xmlns="">
      <p:transition spd="slow" advTm="169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02D7E4D0-2DF9-4251-8A78-0D7D6F8C2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98" y="1918187"/>
            <a:ext cx="4704041" cy="3528031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8CFDC33F-1BE3-4E89-AB09-EF68430F4B0B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04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9B1C056-6729-4D5C-BF83-507A3FA36485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13" name="组合 6">
            <a:extLst>
              <a:ext uri="{FF2B5EF4-FFF2-40B4-BE49-F238E27FC236}">
                <a16:creationId xmlns:a16="http://schemas.microsoft.com/office/drawing/2014/main" id="{554DA17F-C899-40E3-889B-CD232B48D0EA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2523258"/>
            <a:ext cx="6842409" cy="2789454"/>
            <a:chOff x="1211263" y="1527175"/>
            <a:chExt cx="6842409" cy="2644084"/>
          </a:xfrm>
        </p:grpSpPr>
        <p:grpSp>
          <p:nvGrpSpPr>
            <p:cNvPr id="114" name="组合 5">
              <a:extLst>
                <a:ext uri="{FF2B5EF4-FFF2-40B4-BE49-F238E27FC236}">
                  <a16:creationId xmlns:a16="http://schemas.microsoft.com/office/drawing/2014/main" id="{ADE307E8-E089-4D76-95CD-744EA3A41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1263" y="1527175"/>
              <a:ext cx="6842409" cy="2644084"/>
              <a:chOff x="1211263" y="1527175"/>
              <a:chExt cx="6842409" cy="2644084"/>
            </a:xfrm>
          </p:grpSpPr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17DBCD05-D2D4-4844-BF00-18F9DD31E0D7}"/>
                  </a:ext>
                </a:extLst>
              </p:cNvPr>
              <p:cNvSpPr/>
              <p:nvPr/>
            </p:nvSpPr>
            <p:spPr bwMode="auto">
              <a:xfrm>
                <a:off x="2017713" y="2535238"/>
                <a:ext cx="1111250" cy="260350"/>
              </a:xfrm>
              <a:custGeom>
                <a:avLst/>
                <a:gdLst>
                  <a:gd name="connsiteX0" fmla="*/ 0 w 1007533"/>
                  <a:gd name="connsiteY0" fmla="*/ 409934 h 409934"/>
                  <a:gd name="connsiteX1" fmla="*/ 304800 w 1007533"/>
                  <a:gd name="connsiteY1" fmla="*/ 342200 h 409934"/>
                  <a:gd name="connsiteX2" fmla="*/ 508000 w 1007533"/>
                  <a:gd name="connsiteY2" fmla="*/ 249067 h 409934"/>
                  <a:gd name="connsiteX3" fmla="*/ 685800 w 1007533"/>
                  <a:gd name="connsiteY3" fmla="*/ 54334 h 409934"/>
                  <a:gd name="connsiteX4" fmla="*/ 1007533 w 1007533"/>
                  <a:gd name="connsiteY4" fmla="*/ 3534 h 4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533" h="409934">
                    <a:moveTo>
                      <a:pt x="0" y="409934"/>
                    </a:moveTo>
                    <a:cubicBezTo>
                      <a:pt x="110066" y="389472"/>
                      <a:pt x="220133" y="369011"/>
                      <a:pt x="304800" y="342200"/>
                    </a:cubicBezTo>
                    <a:cubicBezTo>
                      <a:pt x="389467" y="315389"/>
                      <a:pt x="444500" y="297045"/>
                      <a:pt x="508000" y="249067"/>
                    </a:cubicBezTo>
                    <a:cubicBezTo>
                      <a:pt x="571500" y="201089"/>
                      <a:pt x="602545" y="95256"/>
                      <a:pt x="685800" y="54334"/>
                    </a:cubicBezTo>
                    <a:cubicBezTo>
                      <a:pt x="769055" y="13412"/>
                      <a:pt x="936978" y="-9166"/>
                      <a:pt x="1007533" y="3534"/>
                    </a:cubicBezTo>
                  </a:path>
                </a:pathLst>
              </a:custGeom>
              <a:solidFill>
                <a:srgbClr val="FFFFFF"/>
              </a:solidFill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grpSp>
            <p:nvGrpSpPr>
              <p:cNvPr id="117" name="Group 45">
                <a:extLst>
                  <a:ext uri="{FF2B5EF4-FFF2-40B4-BE49-F238E27FC236}">
                    <a16:creationId xmlns:a16="http://schemas.microsoft.com/office/drawing/2014/main" id="{7F520AE0-2BED-445D-B916-A476238E0D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101156" y="2039258"/>
                <a:ext cx="465190" cy="987425"/>
                <a:chOff x="5111" y="3358"/>
                <a:chExt cx="652" cy="1246"/>
              </a:xfrm>
            </p:grpSpPr>
            <p:grpSp>
              <p:nvGrpSpPr>
                <p:cNvPr id="142" name="Group 46">
                  <a:extLst>
                    <a:ext uri="{FF2B5EF4-FFF2-40B4-BE49-F238E27FC236}">
                      <a16:creationId xmlns:a16="http://schemas.microsoft.com/office/drawing/2014/main" id="{9846CCF9-736C-4F29-817E-B0A57A95B3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1" y="3358"/>
                  <a:ext cx="652" cy="1246"/>
                  <a:chOff x="7196" y="3481"/>
                  <a:chExt cx="652" cy="976"/>
                </a:xfrm>
              </p:grpSpPr>
              <p:sp>
                <p:nvSpPr>
                  <p:cNvPr id="144" name="Line 47">
                    <a:extLst>
                      <a:ext uri="{FF2B5EF4-FFF2-40B4-BE49-F238E27FC236}">
                        <a16:creationId xmlns:a16="http://schemas.microsoft.com/office/drawing/2014/main" id="{330431B7-F426-4548-9B47-1C88209226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7564" y="4369"/>
                    <a:ext cx="85" cy="91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5" name="AutoShape 48">
                    <a:extLst>
                      <a:ext uri="{FF2B5EF4-FFF2-40B4-BE49-F238E27FC236}">
                        <a16:creationId xmlns:a16="http://schemas.microsoft.com/office/drawing/2014/main" id="{970D4385-172A-467D-BAF7-10053EF6C7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7196" y="3481"/>
                    <a:ext cx="652" cy="597"/>
                  </a:xfrm>
                  <a:prstGeom prst="can">
                    <a:avLst>
                      <a:gd name="adj" fmla="val 25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FFFFFF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6" name="Freeform 49">
                    <a:extLst>
                      <a:ext uri="{FF2B5EF4-FFF2-40B4-BE49-F238E27FC236}">
                        <a16:creationId xmlns:a16="http://schemas.microsoft.com/office/drawing/2014/main" id="{1640A839-DF33-4CB4-8C97-D4E8ECF18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2" y="4012"/>
                    <a:ext cx="643" cy="167"/>
                  </a:xfrm>
                  <a:custGeom>
                    <a:avLst/>
                    <a:gdLst>
                      <a:gd name="T0" fmla="*/ 0 w 471"/>
                      <a:gd name="T1" fmla="*/ 0 h 177"/>
                      <a:gd name="T2" fmla="*/ 35545 w 471"/>
                      <a:gd name="T3" fmla="*/ 8 h 177"/>
                      <a:gd name="T4" fmla="*/ 92567 w 471"/>
                      <a:gd name="T5" fmla="*/ 11 h 177"/>
                      <a:gd name="T6" fmla="*/ 165923 w 471"/>
                      <a:gd name="T7" fmla="*/ 16 h 177"/>
                      <a:gd name="T8" fmla="*/ 254725 w 471"/>
                      <a:gd name="T9" fmla="*/ 18 h 177"/>
                      <a:gd name="T10" fmla="*/ 366750 w 471"/>
                      <a:gd name="T11" fmla="*/ 18 h 177"/>
                      <a:gd name="T12" fmla="*/ 466851 w 471"/>
                      <a:gd name="T13" fmla="*/ 16 h 177"/>
                      <a:gd name="T14" fmla="*/ 548422 w 471"/>
                      <a:gd name="T15" fmla="*/ 8 h 177"/>
                      <a:gd name="T16" fmla="*/ 606256 w 471"/>
                      <a:gd name="T17" fmla="*/ 8 h 177"/>
                      <a:gd name="T18" fmla="*/ 451558 w 471"/>
                      <a:gd name="T19" fmla="*/ 46 h 177"/>
                      <a:gd name="T20" fmla="*/ 158250 w 471"/>
                      <a:gd name="T21" fmla="*/ 46 h 177"/>
                      <a:gd name="T22" fmla="*/ 0 w 471"/>
                      <a:gd name="T23" fmla="*/ 0 h 17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71" h="177">
                        <a:moveTo>
                          <a:pt x="0" y="0"/>
                        </a:moveTo>
                        <a:lnTo>
                          <a:pt x="27" y="21"/>
                        </a:lnTo>
                        <a:lnTo>
                          <a:pt x="72" y="42"/>
                        </a:lnTo>
                        <a:lnTo>
                          <a:pt x="129" y="57"/>
                        </a:lnTo>
                        <a:lnTo>
                          <a:pt x="198" y="66"/>
                        </a:lnTo>
                        <a:lnTo>
                          <a:pt x="285" y="66"/>
                        </a:lnTo>
                        <a:lnTo>
                          <a:pt x="363" y="57"/>
                        </a:lnTo>
                        <a:lnTo>
                          <a:pt x="426" y="36"/>
                        </a:lnTo>
                        <a:lnTo>
                          <a:pt x="471" y="9"/>
                        </a:lnTo>
                        <a:lnTo>
                          <a:pt x="351" y="177"/>
                        </a:lnTo>
                        <a:lnTo>
                          <a:pt x="123" y="1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FFFFFF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635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43" name="Oval 50">
                  <a:extLst>
                    <a:ext uri="{FF2B5EF4-FFF2-40B4-BE49-F238E27FC236}">
                      <a16:creationId xmlns:a16="http://schemas.microsoft.com/office/drawing/2014/main" id="{9C42444C-1A42-420E-8C38-5BEA87D7D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5404" y="3318"/>
                  <a:ext cx="71" cy="2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333333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8" name="梯形 117">
                <a:extLst>
                  <a:ext uri="{FF2B5EF4-FFF2-40B4-BE49-F238E27FC236}">
                    <a16:creationId xmlns:a16="http://schemas.microsoft.com/office/drawing/2014/main" id="{1BDB5A5D-2A44-4600-8668-5B1F5ECBD1F3}"/>
                  </a:ext>
                </a:extLst>
              </p:cNvPr>
              <p:cNvSpPr/>
              <p:nvPr/>
            </p:nvSpPr>
            <p:spPr bwMode="auto">
              <a:xfrm rot="5400000">
                <a:off x="3906034" y="2290084"/>
                <a:ext cx="177820" cy="493712"/>
              </a:xfrm>
              <a:prstGeom prst="trapezoid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>
                <a:glow rad="101600">
                  <a:srgbClr val="FF0000">
                    <a:alpha val="60000"/>
                  </a:srgbClr>
                </a:glo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19" name="AutoShape 48">
                <a:extLst>
                  <a:ext uri="{FF2B5EF4-FFF2-40B4-BE49-F238E27FC236}">
                    <a16:creationId xmlns:a16="http://schemas.microsoft.com/office/drawing/2014/main" id="{5BE3126C-A12F-4B8C-9E97-F8BD371F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3752000" y="2398036"/>
                <a:ext cx="981187" cy="290512"/>
              </a:xfrm>
              <a:prstGeom prst="can">
                <a:avLst>
                  <a:gd name="adj" fmla="val 25000"/>
                </a:avLst>
              </a:prstGeom>
              <a:gradFill rotWithShape="1">
                <a:gsLst>
                  <a:gs pos="0">
                    <a:srgbClr val="333333"/>
                  </a:gs>
                  <a:gs pos="50000">
                    <a:srgbClr val="FFFFFF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AutoShape 51">
                <a:extLst>
                  <a:ext uri="{FF2B5EF4-FFF2-40B4-BE49-F238E27FC236}">
                    <a16:creationId xmlns:a16="http://schemas.microsoft.com/office/drawing/2014/main" id="{2C7AFA9B-8261-41E9-BC02-87E868F78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98178" y="2332947"/>
                <a:ext cx="49219" cy="406400"/>
              </a:xfrm>
              <a:prstGeom prst="can">
                <a:avLst>
                  <a:gd name="adj" fmla="val 30581"/>
                </a:avLst>
              </a:prstGeom>
              <a:solidFill>
                <a:srgbClr val="FF0909">
                  <a:alpha val="89803"/>
                </a:srgbClr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13">
                <a:extLst>
                  <a:ext uri="{FF2B5EF4-FFF2-40B4-BE49-F238E27FC236}">
                    <a16:creationId xmlns:a16="http://schemas.microsoft.com/office/drawing/2014/main" id="{13D7262A-B6E5-4B35-8DD0-CDFFD4B79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801" y="2386940"/>
                <a:ext cx="428091" cy="377122"/>
              </a:xfrm>
              <a:prstGeom prst="rect">
                <a:avLst/>
              </a:prstGeom>
              <a:solidFill>
                <a:srgbClr val="BBE0E3"/>
              </a:solidFill>
              <a:ln w="9525">
                <a:miter lim="800000"/>
                <a:headEnd/>
                <a:tailEnd/>
              </a:ln>
              <a:effectLst>
                <a:glow rad="101600">
                  <a:srgbClr val="000000">
                    <a:satMod val="175000"/>
                    <a:alpha val="40000"/>
                  </a:srgbClr>
                </a:glow>
                <a:outerShdw dist="35921" dir="2700000" algn="ctr" rotWithShape="0">
                  <a:srgbClr val="808080"/>
                </a:outerShdw>
              </a:effectLst>
              <a:scene3d>
                <a:camera prst="obliqueTopRight"/>
                <a:lightRig rig="legacyFlat3" dir="b"/>
              </a:scene3d>
              <a:sp3d extrusionH="430200" prstMaterial="legacyMatte">
                <a:bevelT w="13500" h="13500"/>
                <a:bevelB w="13500" h="13500" prst="angle"/>
                <a:extrusionClr>
                  <a:srgbClr val="BBE0E3"/>
                </a:extrusionClr>
                <a:contourClr>
                  <a:srgbClr val="BBE0E3"/>
                </a:contourClr>
              </a:sp3d>
            </p:spPr>
            <p:txBody>
              <a:bodyPr wrap="none" anchor="ctr">
                <a:flatTx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Text Box 27">
                <a:extLst>
                  <a:ext uri="{FF2B5EF4-FFF2-40B4-BE49-F238E27FC236}">
                    <a16:creationId xmlns:a16="http://schemas.microsoft.com/office/drawing/2014/main" id="{F31DDFC3-C38D-451A-94B4-08ADA905A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2313" y="1852650"/>
                <a:ext cx="98135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Laser</a:t>
                </a:r>
              </a:p>
            </p:txBody>
          </p:sp>
          <p:sp>
            <p:nvSpPr>
              <p:cNvPr id="123" name="Text Box 28">
                <a:extLst>
                  <a:ext uri="{FF2B5EF4-FFF2-40B4-BE49-F238E27FC236}">
                    <a16:creationId xmlns:a16="http://schemas.microsoft.com/office/drawing/2014/main" id="{7AA221AE-5ED6-489F-925A-BBDD0308C9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1263" y="1527175"/>
                <a:ext cx="184626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Pump laser</a:t>
                </a:r>
              </a:p>
            </p:txBody>
          </p:sp>
          <p:sp>
            <p:nvSpPr>
              <p:cNvPr id="124" name="Text Box 30">
                <a:extLst>
                  <a:ext uri="{FF2B5EF4-FFF2-40B4-BE49-F238E27FC236}">
                    <a16:creationId xmlns:a16="http://schemas.microsoft.com/office/drawing/2014/main" id="{1F5AA9D2-D362-4698-9BCE-D4BEC00A2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9863" y="1536701"/>
                <a:ext cx="62388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IM</a:t>
                </a:r>
                <a:endParaRPr kumimoji="0" lang="en-US" altLang="zh-CN" sz="2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Text Box 31">
                <a:extLst>
                  <a:ext uri="{FF2B5EF4-FFF2-40B4-BE49-F238E27FC236}">
                    <a16:creationId xmlns:a16="http://schemas.microsoft.com/office/drawing/2014/main" id="{78BB78EB-3D9F-40FC-A411-5B6BAD9A31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2275" y="1536701"/>
                <a:ext cx="763351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OM</a:t>
                </a:r>
                <a:endParaRPr kumimoji="0" lang="en-US" altLang="zh-CN" sz="2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Text Box 32">
                <a:extLst>
                  <a:ext uri="{FF2B5EF4-FFF2-40B4-BE49-F238E27FC236}">
                    <a16:creationId xmlns:a16="http://schemas.microsoft.com/office/drawing/2014/main" id="{23F81A4B-CCFD-4A2E-BEBA-5068F5F71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0463" y="3675306"/>
                <a:ext cx="2483408" cy="4959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Nd:LuYLaVO</a:t>
                </a:r>
                <a:r>
                  <a:rPr kumimoji="0" lang="en-US" altLang="zh-CN" sz="2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grpSp>
            <p:nvGrpSpPr>
              <p:cNvPr id="127" name="组合 13">
                <a:extLst>
                  <a:ext uri="{FF2B5EF4-FFF2-40B4-BE49-F238E27FC236}">
                    <a16:creationId xmlns:a16="http://schemas.microsoft.com/office/drawing/2014/main" id="{489F82F1-7DAC-4DD9-83EA-16D3C494CE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5150" y="2141608"/>
                <a:ext cx="617538" cy="655712"/>
                <a:chOff x="1675899" y="2146921"/>
                <a:chExt cx="617794" cy="655635"/>
              </a:xfrm>
            </p:grpSpPr>
            <p:sp>
              <p:nvSpPr>
                <p:cNvPr id="136" name="Oval 7">
                  <a:extLst>
                    <a:ext uri="{FF2B5EF4-FFF2-40B4-BE49-F238E27FC236}">
                      <a16:creationId xmlns:a16="http://schemas.microsoft.com/office/drawing/2014/main" id="{8C974F6E-7A30-4B37-809E-F5F07EEDC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5899" y="2151415"/>
                  <a:ext cx="321453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7" name="Oval 7">
                  <a:extLst>
                    <a:ext uri="{FF2B5EF4-FFF2-40B4-BE49-F238E27FC236}">
                      <a16:creationId xmlns:a16="http://schemas.microsoft.com/office/drawing/2014/main" id="{724B1AA0-8F3F-420D-9138-FD43DB0C2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071" y="2151415"/>
                  <a:ext cx="319977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8" name="Oval 7">
                  <a:extLst>
                    <a:ext uri="{FF2B5EF4-FFF2-40B4-BE49-F238E27FC236}">
                      <a16:creationId xmlns:a16="http://schemas.microsoft.com/office/drawing/2014/main" id="{4BC651C0-F32E-4AFE-B932-3903E8725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9418" y="2159882"/>
                  <a:ext cx="319977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9" name="Oval 7">
                  <a:extLst>
                    <a:ext uri="{FF2B5EF4-FFF2-40B4-BE49-F238E27FC236}">
                      <a16:creationId xmlns:a16="http://schemas.microsoft.com/office/drawing/2014/main" id="{1E193757-024C-45A3-BE7E-CDBB235F3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3716" y="2146921"/>
                  <a:ext cx="319977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0" name="Oval 7">
                  <a:extLst>
                    <a:ext uri="{FF2B5EF4-FFF2-40B4-BE49-F238E27FC236}">
                      <a16:creationId xmlns:a16="http://schemas.microsoft.com/office/drawing/2014/main" id="{1F36E0DD-2AEE-4115-BA8A-848F9DDFB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6284" y="2146921"/>
                  <a:ext cx="319977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1" name="Oval 7">
                  <a:extLst>
                    <a:ext uri="{FF2B5EF4-FFF2-40B4-BE49-F238E27FC236}">
                      <a16:creationId xmlns:a16="http://schemas.microsoft.com/office/drawing/2014/main" id="{50CF0972-B4C1-4E32-913D-948E4819E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8937" y="2149791"/>
                  <a:ext cx="319977" cy="64267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8" name="AutoShape 48">
                <a:extLst>
                  <a:ext uri="{FF2B5EF4-FFF2-40B4-BE49-F238E27FC236}">
                    <a16:creationId xmlns:a16="http://schemas.microsoft.com/office/drawing/2014/main" id="{03DE04C0-3248-419F-96B2-F748D8CC6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5062481" y="2384540"/>
                <a:ext cx="981187" cy="292100"/>
              </a:xfrm>
              <a:prstGeom prst="can">
                <a:avLst>
                  <a:gd name="adj" fmla="val 25000"/>
                </a:avLst>
              </a:prstGeom>
              <a:gradFill rotWithShape="1">
                <a:gsLst>
                  <a:gs pos="0">
                    <a:srgbClr val="333333"/>
                  </a:gs>
                  <a:gs pos="50000">
                    <a:srgbClr val="FFFFFF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AutoShape 51">
                <a:extLst>
                  <a:ext uri="{FF2B5EF4-FFF2-40B4-BE49-F238E27FC236}">
                    <a16:creationId xmlns:a16="http://schemas.microsoft.com/office/drawing/2014/main" id="{8D574F14-C72B-46A6-8FF4-162E01545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63453" y="2145621"/>
                <a:ext cx="46043" cy="777875"/>
              </a:xfrm>
              <a:prstGeom prst="can">
                <a:avLst>
                  <a:gd name="adj" fmla="val 30269"/>
                </a:avLst>
              </a:prstGeom>
              <a:solidFill>
                <a:srgbClr val="FF0909">
                  <a:alpha val="89803"/>
                </a:srgbClr>
              </a:solidFill>
              <a:ln w="9525">
                <a:solidFill>
                  <a:srgbClr val="FF222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Text Box 28">
                <a:extLst>
                  <a:ext uri="{FF2B5EF4-FFF2-40B4-BE49-F238E27FC236}">
                    <a16:creationId xmlns:a16="http://schemas.microsoft.com/office/drawing/2014/main" id="{92741AB1-52A2-4E44-8FF4-6D94C02D34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6838" y="2932273"/>
                <a:ext cx="1676400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Coupling system</a:t>
                </a:r>
              </a:p>
            </p:txBody>
          </p:sp>
          <p:sp>
            <p:nvSpPr>
              <p:cNvPr id="131" name="Text Box 33">
                <a:extLst>
                  <a:ext uri="{FF2B5EF4-FFF2-40B4-BE49-F238E27FC236}">
                    <a16:creationId xmlns:a16="http://schemas.microsoft.com/office/drawing/2014/main" id="{10F6719C-A8F2-4D19-B2EA-6E3DF9FDB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5200" y="3149785"/>
                <a:ext cx="1343025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GaAs</a:t>
                </a:r>
              </a:p>
            </p:txBody>
          </p:sp>
          <p:sp>
            <p:nvSpPr>
              <p:cNvPr id="132" name="AutoShape 51">
                <a:extLst>
                  <a:ext uri="{FF2B5EF4-FFF2-40B4-BE49-F238E27FC236}">
                    <a16:creationId xmlns:a16="http://schemas.microsoft.com/office/drawing/2014/main" id="{EA65ACDC-6094-4201-BB66-F22B6AB6C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31591" y="2377396"/>
                <a:ext cx="46043" cy="320675"/>
              </a:xfrm>
              <a:prstGeom prst="can">
                <a:avLst>
                  <a:gd name="adj" fmla="val 30406"/>
                </a:avLst>
              </a:prstGeom>
              <a:solidFill>
                <a:srgbClr val="FF0909">
                  <a:alpha val="89803"/>
                </a:srgbClr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32C195E0-C2D0-4867-A64E-006AAFD06B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754563" y="2882900"/>
                <a:ext cx="0" cy="77628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AFD09700-1BAE-4A62-A634-4A70E7882796}"/>
                  </a:ext>
                </a:extLst>
              </p:cNvPr>
              <p:cNvSpPr/>
              <p:nvPr/>
            </p:nvSpPr>
            <p:spPr bwMode="auto">
              <a:xfrm>
                <a:off x="5130800" y="2073275"/>
                <a:ext cx="160338" cy="914400"/>
              </a:xfrm>
              <a:prstGeom prst="ellipse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12700" cap="flat" cmpd="sng" algn="ctr">
                <a:solidFill>
                  <a:srgbClr val="BBE0E3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35" name="AutoShape 51">
                <a:extLst>
                  <a:ext uri="{FF2B5EF4-FFF2-40B4-BE49-F238E27FC236}">
                    <a16:creationId xmlns:a16="http://schemas.microsoft.com/office/drawing/2014/main" id="{21DADDDD-BDA7-4D7C-A8D2-6DF8AEF04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00660" y="2449627"/>
                <a:ext cx="44455" cy="174625"/>
              </a:xfrm>
              <a:prstGeom prst="can">
                <a:avLst>
                  <a:gd name="adj" fmla="val 31152"/>
                </a:avLst>
              </a:prstGeom>
              <a:solidFill>
                <a:srgbClr val="FF0909">
                  <a:alpha val="89803"/>
                </a:srgbClr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B85C9B45-4749-4BF7-97D1-473B2D153A36}"/>
                </a:ext>
              </a:extLst>
            </p:cNvPr>
            <p:cNvCxnSpPr/>
            <p:nvPr/>
          </p:nvCxnSpPr>
          <p:spPr>
            <a:xfrm>
              <a:off x="6183872" y="2535936"/>
              <a:ext cx="959668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2222"/>
              </a:solidFill>
              <a:prstDash val="solid"/>
              <a:miter lim="800000"/>
              <a:tailEnd type="triangle"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</p:cxnSp>
      </p:grpSp>
    </p:spTree>
    <p:extLst>
      <p:ext uri="{BB962C8B-B14F-4D97-AF65-F5344CB8AC3E}">
        <p14:creationId xmlns:p14="http://schemas.microsoft.com/office/powerpoint/2010/main" val="27734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1"/>
    </mc:Choice>
    <mc:Fallback xmlns="">
      <p:transition spd="slow" advTm="479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>
            <a:extLst>
              <a:ext uri="{FF2B5EF4-FFF2-40B4-BE49-F238E27FC236}">
                <a16:creationId xmlns:a16="http://schemas.microsoft.com/office/drawing/2014/main" id="{8CFDC33F-1BE3-4E89-AB09-EF68430F4B0B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04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9B1C056-6729-4D5C-BF83-507A3FA36485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81748E-D909-4792-840B-B296DDADC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09" y="165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2AB5735-B88E-420F-B48F-988814358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443077"/>
              </p:ext>
            </p:extLst>
          </p:nvPr>
        </p:nvGraphicFramePr>
        <p:xfrm>
          <a:off x="295923" y="1204912"/>
          <a:ext cx="6006040" cy="459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631968" imgH="3536183" progId="Origin95.Graph">
                  <p:embed/>
                </p:oleObj>
              </mc:Choice>
              <mc:Fallback>
                <p:oleObj name="Graph" r:id="rId3" imgW="4631968" imgH="3536183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23" y="1204912"/>
                        <a:ext cx="6006040" cy="4594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B21B5F43-E57B-45B9-B6E0-6306747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691" y="17486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8" name="对象 67" descr="Project Path: &#10;PE Folder: //&#10;Short Name: Graph3">
            <a:extLst>
              <a:ext uri="{FF2B5EF4-FFF2-40B4-BE49-F238E27FC236}">
                <a16:creationId xmlns:a16="http://schemas.microsoft.com/office/drawing/2014/main" id="{5B7AAEB6-2D79-411F-A799-C56709CD6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654176"/>
              </p:ext>
            </p:extLst>
          </p:nvPr>
        </p:nvGraphicFramePr>
        <p:xfrm>
          <a:off x="5637229" y="990930"/>
          <a:ext cx="6372520" cy="487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对象 1" descr="Project Path: &#10;PE Folder: //&#10;Short Name: Graph3">
                        <a:extLst>
                          <a:ext uri="{FF2B5EF4-FFF2-40B4-BE49-F238E27FC236}">
                            <a16:creationId xmlns:a16="http://schemas.microsoft.com/office/drawing/2014/main" id="{08C7E362-5B25-49DF-96EF-43AEE79A6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7229" y="990930"/>
                        <a:ext cx="6372520" cy="4876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E94D6FF-1572-4243-9DE7-0D11451A698D}"/>
              </a:ext>
            </a:extLst>
          </p:cNvPr>
          <p:cNvSpPr txBox="1"/>
          <p:nvPr/>
        </p:nvSpPr>
        <p:spPr>
          <a:xfrm>
            <a:off x="8061326" y="1286966"/>
            <a:ext cx="160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1064.4 nm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5729A4-E515-4078-BD9D-0861A7D4D2A4}"/>
              </a:ext>
            </a:extLst>
          </p:cNvPr>
          <p:cNvSpPr txBox="1"/>
          <p:nvPr/>
        </p:nvSpPr>
        <p:spPr>
          <a:xfrm>
            <a:off x="1249051" y="5702492"/>
            <a:ext cx="497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0.380 W for CW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0.768 W  at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8.07 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01CDD2-BDD5-42CF-9F60-BC899926E65A}"/>
              </a:ext>
            </a:extLst>
          </p:cNvPr>
          <p:cNvSpPr txBox="1"/>
          <p:nvPr/>
        </p:nvSpPr>
        <p:spPr>
          <a:xfrm>
            <a:off x="10929768" y="237938"/>
            <a:ext cx="215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CW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78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08"/>
    </mc:Choice>
    <mc:Fallback xmlns="">
      <p:transition spd="slow" advTm="644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>
            <a:extLst>
              <a:ext uri="{FF2B5EF4-FFF2-40B4-BE49-F238E27FC236}">
                <a16:creationId xmlns:a16="http://schemas.microsoft.com/office/drawing/2014/main" id="{8CFDC33F-1BE3-4E89-AB09-EF68430F4B0B}"/>
              </a:ext>
            </a:extLst>
          </p:cNvPr>
          <p:cNvSpPr txBox="1"/>
          <p:nvPr/>
        </p:nvSpPr>
        <p:spPr>
          <a:xfrm>
            <a:off x="435551" y="11552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04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9B1C056-6729-4D5C-BF83-507A3FA36485}"/>
              </a:ext>
            </a:extLst>
          </p:cNvPr>
          <p:cNvSpPr txBox="1"/>
          <p:nvPr/>
        </p:nvSpPr>
        <p:spPr>
          <a:xfrm>
            <a:off x="1117982" y="146302"/>
            <a:ext cx="694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508C003-8464-41A8-AABA-839066D56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51" y="15378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C9E6DDB-1847-4FDA-A639-605D008E8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749035"/>
              </p:ext>
            </p:extLst>
          </p:nvPr>
        </p:nvGraphicFramePr>
        <p:xfrm>
          <a:off x="4919873" y="146302"/>
          <a:ext cx="7024756" cy="53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631968" imgH="3536183" progId="Origin95.Graph">
                  <p:embed/>
                </p:oleObj>
              </mc:Choice>
              <mc:Fallback>
                <p:oleObj name="Graph" r:id="rId3" imgW="4631968" imgH="3536183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873" y="146302"/>
                        <a:ext cx="7024756" cy="5373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查看源图像">
            <a:extLst>
              <a:ext uri="{FF2B5EF4-FFF2-40B4-BE49-F238E27FC236}">
                <a16:creationId xmlns:a16="http://schemas.microsoft.com/office/drawing/2014/main" id="{DD6F461D-97C3-4776-A550-0AF6D1B09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11293" r="14699" b="10389"/>
          <a:stretch/>
        </p:blipFill>
        <p:spPr bwMode="auto">
          <a:xfrm>
            <a:off x="247371" y="1070432"/>
            <a:ext cx="2978871" cy="22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0EB69B-53E8-4FDE-91F8-E31B94349C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7" t="-666" r="1267" b="36517"/>
          <a:stretch/>
        </p:blipFill>
        <p:spPr>
          <a:xfrm>
            <a:off x="1874146" y="2997620"/>
            <a:ext cx="2978871" cy="25479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A6CEF4-6FAC-45A6-9030-BA31477BC79B}"/>
              </a:ext>
            </a:extLst>
          </p:cNvPr>
          <p:cNvSpPr txBox="1"/>
          <p:nvPr/>
        </p:nvSpPr>
        <p:spPr>
          <a:xfrm>
            <a:off x="2667785" y="5758798"/>
            <a:ext cx="2036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EFF351-3D26-4E21-A39B-8EDFFBB40C5A}"/>
              </a:ext>
            </a:extLst>
          </p:cNvPr>
          <p:cNvSpPr txBox="1"/>
          <p:nvPr/>
        </p:nvSpPr>
        <p:spPr>
          <a:xfrm>
            <a:off x="6479792" y="5495371"/>
            <a:ext cx="497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3.83 W for PQS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0.421 W  at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8.07 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7C2C96-63AD-484F-8A67-59F7C5205DD4}"/>
              </a:ext>
            </a:extLst>
          </p:cNvPr>
          <p:cNvSpPr txBox="1"/>
          <p:nvPr/>
        </p:nvSpPr>
        <p:spPr>
          <a:xfrm>
            <a:off x="10929768" y="237938"/>
            <a:ext cx="215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PQS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21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8"/>
    </mc:Choice>
    <mc:Fallback xmlns="">
      <p:transition spd="slow" advTm="27568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宽屏</PresentationFormat>
  <Paragraphs>108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Microsoft YaHei UI</vt:lpstr>
      <vt:lpstr>等线</vt:lpstr>
      <vt:lpstr>等线 Light</vt:lpstr>
      <vt:lpstr>华文中宋</vt:lpstr>
      <vt:lpstr>Arial</vt:lpstr>
      <vt:lpstr>Times New Roman</vt:lpstr>
      <vt:lpstr>Office 主题​​</vt:lpstr>
      <vt:lpstr>Equation</vt:lpstr>
      <vt:lpstr>Graph</vt:lpstr>
      <vt:lpstr>Unicode Origin Graph</vt:lpstr>
      <vt:lpstr>           </vt:lpstr>
      <vt:lpstr>PowerPoint 演示文稿</vt:lpstr>
      <vt:lpstr>PowerPoint 演示文稿</vt:lpstr>
      <vt:lpstr>钒酸盐混晶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</dc:title>
  <dc:creator>BeiChen Wong</dc:creator>
  <cp:lastModifiedBy>BeiChen Wong</cp:lastModifiedBy>
  <cp:revision>13</cp:revision>
  <dcterms:created xsi:type="dcterms:W3CDTF">2022-05-24T14:00:48Z</dcterms:created>
  <dcterms:modified xsi:type="dcterms:W3CDTF">2022-05-31T16:43:01Z</dcterms:modified>
</cp:coreProperties>
</file>